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73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</p:sldIdLst>
  <p:sldSz cx="12192000" cy="6858000"/>
  <p:notesSz cx="6858000" cy="9144000"/>
  <p:embeddedFontLst>
    <p:embeddedFont>
      <p:font typeface="OPPOSans B" panose="02010600030101010101" charset="-122"/>
      <p:regular r:id="rId19"/>
    </p:embeddedFont>
    <p:embeddedFont>
      <p:font typeface="OPPOSans H" panose="02010600030101010101" charset="-122"/>
      <p:regular r:id="rId20"/>
    </p:embeddedFont>
    <p:embeddedFont>
      <p:font typeface="Source Han Sans CN Bold Bold" panose="02010600030101010101" charset="-122"/>
      <p:regular r:id="rId21"/>
    </p:embeddedFont>
    <p:embeddedFont>
      <p:font typeface="Source Han Sans CN Normal" panose="02010600030101010101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973" autoAdjust="0"/>
  </p:normalViewPr>
  <p:slideViewPr>
    <p:cSldViewPr snapToGrid="0">
      <p:cViewPr varScale="1">
        <p:scale>
          <a:sx n="89" d="100"/>
          <a:sy n="89" d="100"/>
        </p:scale>
        <p:origin x="102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6116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党员担当，行动号召04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AE4F5-A2C1-BCDF-4421-B231B6802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BAC890C-744B-8334-AF6A-AC46601DCE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6486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13614"/>
            <a:ext cx="12193057" cy="6736664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5886" y="201231"/>
            <a:ext cx="3510477" cy="60852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5141769" y="1387181"/>
            <a:ext cx="6318712" cy="20490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科技创新</a:t>
            </a:r>
            <a:r>
              <a:rPr kumimoji="1" lang="zh-CN" altLang="en-US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驱动</a:t>
            </a:r>
            <a:endParaRPr kumimoji="1" lang="en-US" altLang="zh-CN" sz="5400" dirty="0">
              <a:ln w="12700">
                <a:noFill/>
              </a:ln>
              <a:solidFill>
                <a:srgbClr val="AD0C2A">
                  <a:alpha val="100000"/>
                </a:srgbClr>
              </a:solidFill>
              <a:latin typeface="OPPOSans B"/>
              <a:ea typeface="OPPOSans B"/>
              <a:cs typeface="OPPOSans B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新质生产力发展</a:t>
            </a:r>
            <a:endParaRPr kumimoji="1" lang="zh-CN" altLang="en-US" sz="5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0" y="5056293"/>
            <a:ext cx="12192000" cy="180170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-69913" y="2379698"/>
            <a:ext cx="5414004" cy="4505734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alphaModFix/>
          </a:blip>
          <a:srcRect/>
          <a:stretch>
            <a:fillRect/>
          </a:stretch>
        </p:blipFill>
        <p:spPr>
          <a:xfrm>
            <a:off x="3732067" y="750356"/>
            <a:ext cx="1823208" cy="1273651"/>
          </a:xfrm>
          <a:prstGeom prst="rect">
            <a:avLst/>
          </a:prstGeom>
          <a:noFill/>
          <a:ln cap="sq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-1016"/>
            <a:ext cx="12193057" cy="67366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2411575" y="2955490"/>
            <a:ext cx="7368848" cy="31527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发展中的辩证思考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3823411" y="51206"/>
            <a:ext cx="4545178" cy="29042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0" y="5843358"/>
            <a:ext cx="12192000" cy="1029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41" y="3761403"/>
            <a:ext cx="5901439" cy="309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919991" y="1787592"/>
            <a:ext cx="2246939" cy="156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 flipH="1">
            <a:off x="8462275" y="584471"/>
            <a:ext cx="2425319" cy="1694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alphaModFix/>
          </a:blip>
          <a:srcRect l="36613" b="12257"/>
          <a:stretch>
            <a:fillRect/>
          </a:stretch>
        </p:blipFill>
        <p:spPr>
          <a:xfrm flipH="1">
            <a:off x="8760246" y="2904556"/>
            <a:ext cx="3431755" cy="3953444"/>
          </a:xfrm>
          <a:custGeom>
            <a:avLst/>
            <a:gdLst/>
            <a:ahLst/>
            <a:cxnLst/>
            <a:rect l="l" t="t" r="r" b="b"/>
            <a:pathLst>
              <a:path w="3429000" h="3949700">
                <a:moveTo>
                  <a:pt x="3431755" y="0"/>
                </a:moveTo>
                <a:lnTo>
                  <a:pt x="0" y="0"/>
                </a:lnTo>
                <a:lnTo>
                  <a:pt x="0" y="3953444"/>
                </a:lnTo>
                <a:lnTo>
                  <a:pt x="3431755" y="3953444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1222116" y="1838343"/>
            <a:ext cx="1804736" cy="1376579"/>
          </a:xfrm>
          <a:custGeom>
            <a:avLst/>
            <a:gdLst>
              <a:gd name="connsiteX0" fmla="*/ 0 w 1804736"/>
              <a:gd name="connsiteY0" fmla="*/ 807084 h 1376579"/>
              <a:gd name="connsiteX1" fmla="*/ 569495 w 1804736"/>
              <a:gd name="connsiteY1" fmla="*/ 237589 h 1376579"/>
              <a:gd name="connsiteX2" fmla="*/ 764567 w 1804736"/>
              <a:gd name="connsiteY2" fmla="*/ 237589 h 1376579"/>
              <a:gd name="connsiteX3" fmla="*/ 902369 w 1804736"/>
              <a:gd name="connsiteY3" fmla="*/ 0 h 1376579"/>
              <a:gd name="connsiteX4" fmla="*/ 1040170 w 1804736"/>
              <a:gd name="connsiteY4" fmla="*/ 237589 h 1376579"/>
              <a:gd name="connsiteX5" fmla="*/ 1235241 w 1804736"/>
              <a:gd name="connsiteY5" fmla="*/ 237589 h 1376579"/>
              <a:gd name="connsiteX6" fmla="*/ 1804736 w 1804736"/>
              <a:gd name="connsiteY6" fmla="*/ 807084 h 1376579"/>
              <a:gd name="connsiteX7" fmla="*/ 1235241 w 1804736"/>
              <a:gd name="connsiteY7" fmla="*/ 1376579 h 1376579"/>
              <a:gd name="connsiteX8" fmla="*/ 569495 w 1804736"/>
              <a:gd name="connsiteY8" fmla="*/ 1376579 h 1376579"/>
              <a:gd name="connsiteX9" fmla="*/ 0 w 1804736"/>
              <a:gd name="connsiteY9" fmla="*/ 807084 h 1376579"/>
            </a:gdLst>
            <a:ahLst/>
            <a:cxnLst/>
            <a:rect l="l" t="t" r="r" b="b"/>
            <a:pathLst>
              <a:path w="1804736" h="1376579">
                <a:moveTo>
                  <a:pt x="0" y="807084"/>
                </a:moveTo>
                <a:cubicBezTo>
                  <a:pt x="0" y="492561"/>
                  <a:pt x="254972" y="237589"/>
                  <a:pt x="569495" y="237589"/>
                </a:cubicBezTo>
                <a:lnTo>
                  <a:pt x="764567" y="237589"/>
                </a:lnTo>
                <a:lnTo>
                  <a:pt x="902369" y="0"/>
                </a:lnTo>
                <a:lnTo>
                  <a:pt x="1040170" y="237589"/>
                </a:lnTo>
                <a:lnTo>
                  <a:pt x="1235241" y="237589"/>
                </a:lnTo>
                <a:cubicBezTo>
                  <a:pt x="1549764" y="237589"/>
                  <a:pt x="1804736" y="492561"/>
                  <a:pt x="1804736" y="807084"/>
                </a:cubicBezTo>
                <a:cubicBezTo>
                  <a:pt x="1804736" y="1121607"/>
                  <a:pt x="1549764" y="1376579"/>
                  <a:pt x="1235241" y="1376579"/>
                </a:cubicBezTo>
                <a:lnTo>
                  <a:pt x="569495" y="1376579"/>
                </a:lnTo>
                <a:cubicBezTo>
                  <a:pt x="254972" y="1376579"/>
                  <a:pt x="0" y="1121607"/>
                  <a:pt x="0" y="807084"/>
                </a:cubicBez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752520" y="2278931"/>
            <a:ext cx="476422" cy="49540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38599" y="1720515"/>
            <a:ext cx="7802685" cy="16122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发展新质生产力带来诸多机遇，在经济增长方面，推动产业升级，创造新的经济增长点；在社会进步层面，促进教育、医疗等公共服务的优化；在生活便捷角度，让人们的日常生活更加智能化、高效化。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436194" y="1560095"/>
            <a:ext cx="163954" cy="1639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1222116" y="4044133"/>
            <a:ext cx="1804736" cy="1376579"/>
          </a:xfrm>
          <a:custGeom>
            <a:avLst/>
            <a:gdLst>
              <a:gd name="connsiteX0" fmla="*/ 0 w 1804736"/>
              <a:gd name="connsiteY0" fmla="*/ 807084 h 1376579"/>
              <a:gd name="connsiteX1" fmla="*/ 569495 w 1804736"/>
              <a:gd name="connsiteY1" fmla="*/ 237589 h 1376579"/>
              <a:gd name="connsiteX2" fmla="*/ 764567 w 1804736"/>
              <a:gd name="connsiteY2" fmla="*/ 237589 h 1376579"/>
              <a:gd name="connsiteX3" fmla="*/ 902369 w 1804736"/>
              <a:gd name="connsiteY3" fmla="*/ 0 h 1376579"/>
              <a:gd name="connsiteX4" fmla="*/ 1040170 w 1804736"/>
              <a:gd name="connsiteY4" fmla="*/ 237589 h 1376579"/>
              <a:gd name="connsiteX5" fmla="*/ 1235241 w 1804736"/>
              <a:gd name="connsiteY5" fmla="*/ 237589 h 1376579"/>
              <a:gd name="connsiteX6" fmla="*/ 1804736 w 1804736"/>
              <a:gd name="connsiteY6" fmla="*/ 807084 h 1376579"/>
              <a:gd name="connsiteX7" fmla="*/ 1235241 w 1804736"/>
              <a:gd name="connsiteY7" fmla="*/ 1376579 h 1376579"/>
              <a:gd name="connsiteX8" fmla="*/ 569495 w 1804736"/>
              <a:gd name="connsiteY8" fmla="*/ 1376579 h 1376579"/>
              <a:gd name="connsiteX9" fmla="*/ 0 w 1804736"/>
              <a:gd name="connsiteY9" fmla="*/ 807084 h 1376579"/>
            </a:gdLst>
            <a:ahLst/>
            <a:cxnLst/>
            <a:rect l="l" t="t" r="r" b="b"/>
            <a:pathLst>
              <a:path w="1804736" h="1376579">
                <a:moveTo>
                  <a:pt x="0" y="807084"/>
                </a:moveTo>
                <a:cubicBezTo>
                  <a:pt x="0" y="492561"/>
                  <a:pt x="254972" y="237589"/>
                  <a:pt x="569495" y="237589"/>
                </a:cubicBezTo>
                <a:lnTo>
                  <a:pt x="764567" y="237589"/>
                </a:lnTo>
                <a:lnTo>
                  <a:pt x="902369" y="0"/>
                </a:lnTo>
                <a:lnTo>
                  <a:pt x="1040170" y="237589"/>
                </a:lnTo>
                <a:lnTo>
                  <a:pt x="1235241" y="237589"/>
                </a:lnTo>
                <a:cubicBezTo>
                  <a:pt x="1549764" y="237589"/>
                  <a:pt x="1804736" y="492561"/>
                  <a:pt x="1804736" y="807084"/>
                </a:cubicBezTo>
                <a:cubicBezTo>
                  <a:pt x="1804736" y="1121607"/>
                  <a:pt x="1549764" y="1376579"/>
                  <a:pt x="1235241" y="1376579"/>
                </a:cubicBezTo>
                <a:lnTo>
                  <a:pt x="569495" y="1376579"/>
                </a:lnTo>
                <a:cubicBezTo>
                  <a:pt x="254972" y="1376579"/>
                  <a:pt x="0" y="1121607"/>
                  <a:pt x="0" y="807084"/>
                </a:cubicBez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73837" y="4484721"/>
            <a:ext cx="433788" cy="49540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38599" y="3926305"/>
            <a:ext cx="7802685" cy="16122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但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也面临着一些挑战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。例如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在数据安全方面，随着数据量的剧增，数据泄露风险加大；算法偏见可能导致不公平的决策；就业冲击体现在部分传统岗位被替代；科技伦理方面，如人工智能的自主决策可能引发伦理争议。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436194" y="3765885"/>
            <a:ext cx="163954" cy="16395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机遇与挑战并存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6062729" y="-3554303"/>
            <a:ext cx="66532" cy="1219200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41949" y="2446162"/>
            <a:ext cx="191069" cy="191069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8100000">
            <a:off x="1548522" y="1330379"/>
            <a:ext cx="777922" cy="777922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14822" y="2446162"/>
            <a:ext cx="191069" cy="191069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22128" y="1456025"/>
            <a:ext cx="830711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398" y="2779005"/>
            <a:ext cx="2554171" cy="3599429"/>
          </a:xfrm>
          <a:prstGeom prst="roundRect">
            <a:avLst>
              <a:gd name="adj" fmla="val 1611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651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33271" y="2779005"/>
            <a:ext cx="2554171" cy="3599429"/>
          </a:xfrm>
          <a:prstGeom prst="roundRect">
            <a:avLst>
              <a:gd name="adj" fmla="val 1611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651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06144" y="2779005"/>
            <a:ext cx="2554171" cy="3599429"/>
          </a:xfrm>
          <a:prstGeom prst="roundRect">
            <a:avLst>
              <a:gd name="adj" fmla="val 1611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651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979017" y="2779005"/>
            <a:ext cx="2554171" cy="3599429"/>
          </a:xfrm>
          <a:prstGeom prst="roundRect">
            <a:avLst>
              <a:gd name="adj" fmla="val 1611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651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100000">
            <a:off x="4321395" y="1330379"/>
            <a:ext cx="777922" cy="777922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5001" y="1456025"/>
            <a:ext cx="830711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387695" y="2446162"/>
            <a:ext cx="191069" cy="191069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8100000">
            <a:off x="7094268" y="1330379"/>
            <a:ext cx="777922" cy="777922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067874" y="1456025"/>
            <a:ext cx="830711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160568" y="2446162"/>
            <a:ext cx="191069" cy="191069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8100000">
            <a:off x="9867141" y="1330379"/>
            <a:ext cx="777922" cy="777922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840747" y="1456025"/>
            <a:ext cx="830711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04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08994" y="3043830"/>
            <a:ext cx="2056978" cy="30005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国家有规范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《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生成式人工智能服务管理暂行办法》划定底线，明确了人工智能发展的规则与边界，保障其健康有序发展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3681867" y="3043830"/>
            <a:ext cx="2056978" cy="30005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北京有探索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建设AI治理试验区，成立清华大学人工智能国际治理研究院，积极探索人工智能治理的新模式、新方法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>
            <a:off x="6477600" y="3043830"/>
            <a:ext cx="2056978" cy="30005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企业有行动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百度等龙头企业成立“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科技伦理委员会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”，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主动承担社会责任，从企业层面加强自律，推动行业健康发展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>
            <a:off x="9227613" y="3043830"/>
            <a:ext cx="2056978" cy="30005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这体现了我们党驾驭复杂局面、推动新生事物健康发展的卓越领导力。党在新质生产力发展过程中，既鼓励创新，又注重规范，确保其沿着正确的方向前进。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发展与治理并重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-1016"/>
            <a:ext cx="12193057" cy="67366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2411575" y="2955490"/>
            <a:ext cx="7368848" cy="31527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党员的使命担当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3823411" y="51206"/>
            <a:ext cx="4545178" cy="29042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04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0" y="5843358"/>
            <a:ext cx="12192000" cy="1029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41" y="3761403"/>
            <a:ext cx="5901439" cy="309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919991" y="1787592"/>
            <a:ext cx="2246939" cy="156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 flipH="1">
            <a:off x="8462275" y="584471"/>
            <a:ext cx="2425319" cy="1694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alphaModFix/>
          </a:blip>
          <a:srcRect l="36613" b="12257"/>
          <a:stretch>
            <a:fillRect/>
          </a:stretch>
        </p:blipFill>
        <p:spPr>
          <a:xfrm flipH="1">
            <a:off x="8760246" y="2904556"/>
            <a:ext cx="3431755" cy="3953444"/>
          </a:xfrm>
          <a:custGeom>
            <a:avLst/>
            <a:gdLst/>
            <a:ahLst/>
            <a:cxnLst/>
            <a:rect l="l" t="t" r="r" b="b"/>
            <a:pathLst>
              <a:path w="3429000" h="3949700">
                <a:moveTo>
                  <a:pt x="3431755" y="0"/>
                </a:moveTo>
                <a:lnTo>
                  <a:pt x="0" y="0"/>
                </a:lnTo>
                <a:lnTo>
                  <a:pt x="0" y="3953444"/>
                </a:lnTo>
                <a:lnTo>
                  <a:pt x="3431755" y="3953444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1046167">
            <a:off x="-181707" y="2675731"/>
            <a:ext cx="12397291" cy="1264806"/>
          </a:xfrm>
          <a:custGeom>
            <a:avLst/>
            <a:gdLst>
              <a:gd name="connsiteX0" fmla="*/ 9738888 w 12397291"/>
              <a:gd name="connsiteY0" fmla="*/ 462570 h 1264806"/>
              <a:gd name="connsiteX1" fmla="*/ 10273176 w 12397291"/>
              <a:gd name="connsiteY1" fmla="*/ 550556 h 1264806"/>
              <a:gd name="connsiteX2" fmla="*/ 11731887 w 12397291"/>
              <a:gd name="connsiteY2" fmla="*/ 833930 h 1264806"/>
              <a:gd name="connsiteX3" fmla="*/ 12397291 w 12397291"/>
              <a:gd name="connsiteY3" fmla="*/ 985778 h 1264806"/>
              <a:gd name="connsiteX4" fmla="*/ 12356648 w 12397291"/>
              <a:gd name="connsiteY4" fmla="*/ 1235875 h 1264806"/>
              <a:gd name="connsiteX5" fmla="*/ 12299675 w 12397291"/>
              <a:gd name="connsiteY5" fmla="*/ 1225979 h 1264806"/>
              <a:gd name="connsiteX6" fmla="*/ 6261220 w 12397291"/>
              <a:gd name="connsiteY6" fmla="*/ 745576 h 1264806"/>
              <a:gd name="connsiteX7" fmla="*/ 120034 w 12397291"/>
              <a:gd name="connsiteY7" fmla="*/ 1243081 h 1264806"/>
              <a:gd name="connsiteX8" fmla="*/ 0 w 12397291"/>
              <a:gd name="connsiteY8" fmla="*/ 1264806 h 1264806"/>
              <a:gd name="connsiteX9" fmla="*/ 177144 w 12397291"/>
              <a:gd name="connsiteY9" fmla="*/ 174767 h 1264806"/>
              <a:gd name="connsiteX10" fmla="*/ 506098 w 12397291"/>
              <a:gd name="connsiteY10" fmla="*/ 141453 h 1264806"/>
              <a:gd name="connsiteX11" fmla="*/ 5829476 w 12397291"/>
              <a:gd name="connsiteY11" fmla="*/ 55603 h 1264806"/>
              <a:gd name="connsiteX12" fmla="*/ 9738888 w 12397291"/>
              <a:gd name="connsiteY12" fmla="*/ 462570 h 1264806"/>
            </a:gdLst>
            <a:ahLst/>
            <a:cxnLst/>
            <a:rect l="l" t="t" r="r" b="b"/>
            <a:pathLst>
              <a:path w="12397291" h="1264806">
                <a:moveTo>
                  <a:pt x="9738888" y="462570"/>
                </a:moveTo>
                <a:cubicBezTo>
                  <a:pt x="9918097" y="490710"/>
                  <a:pt x="10096207" y="520046"/>
                  <a:pt x="10273176" y="550556"/>
                </a:cubicBezTo>
                <a:cubicBezTo>
                  <a:pt x="10768690" y="635984"/>
                  <a:pt x="11255252" y="730613"/>
                  <a:pt x="11731887" y="833930"/>
                </a:cubicBezTo>
                <a:lnTo>
                  <a:pt x="12397291" y="985778"/>
                </a:lnTo>
                <a:lnTo>
                  <a:pt x="12356648" y="1235875"/>
                </a:lnTo>
                <a:lnTo>
                  <a:pt x="12299675" y="1225979"/>
                </a:lnTo>
                <a:cubicBezTo>
                  <a:pt x="10413586" y="915010"/>
                  <a:pt x="8380507" y="745575"/>
                  <a:pt x="6261220" y="745576"/>
                </a:cubicBezTo>
                <a:cubicBezTo>
                  <a:pt x="4103400" y="745575"/>
                  <a:pt x="2034953" y="921227"/>
                  <a:pt x="120034" y="1243081"/>
                </a:cubicBezTo>
                <a:lnTo>
                  <a:pt x="0" y="1264806"/>
                </a:lnTo>
                <a:lnTo>
                  <a:pt x="177144" y="174767"/>
                </a:lnTo>
                <a:lnTo>
                  <a:pt x="506098" y="141453"/>
                </a:lnTo>
                <a:cubicBezTo>
                  <a:pt x="2194294" y="-8605"/>
                  <a:pt x="3982529" y="-42680"/>
                  <a:pt x="5829476" y="55603"/>
                </a:cubicBezTo>
                <a:cubicBezTo>
                  <a:pt x="7176206" y="127268"/>
                  <a:pt x="8484432" y="265594"/>
                  <a:pt x="9738888" y="46257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885753" y="1913110"/>
            <a:ext cx="1581727" cy="1581727"/>
          </a:xfrm>
          <a:prstGeom prst="ellipse">
            <a:avLst/>
          </a:prstGeom>
          <a:solidFill>
            <a:schemeClr val="bg1"/>
          </a:solidFill>
          <a:ln w="127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blurRad="1270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76415" y="4831870"/>
            <a:ext cx="4400402" cy="1301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海淀区通过“党建入章”、“党建引领”等措施，将党的组织优势转化为创新优势。党组织在科技发展中发挥领导核心作用，为科技创新提供方向指引和组织保障。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76415" y="4449956"/>
            <a:ext cx="4400402" cy="3977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456850" y="2452992"/>
            <a:ext cx="439533" cy="501962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15183" y="3772812"/>
            <a:ext cx="4400402" cy="1301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在科技企业设立“党员先锋岗”、“党员技术攻关小组”，让党旗在科研一线高高飘扬。党员在科研工作中发挥先锋模范作用，带领团队攻克技术难题，推动科技创新。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315183" y="3390899"/>
            <a:ext cx="4400402" cy="3977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24521" y="1209653"/>
            <a:ext cx="1581727" cy="1581727"/>
          </a:xfrm>
          <a:prstGeom prst="ellipse">
            <a:avLst/>
          </a:prstGeom>
          <a:solidFill>
            <a:schemeClr val="bg1"/>
          </a:solidFill>
          <a:ln w="127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blurRad="1270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11743" y="1696830"/>
            <a:ext cx="607283" cy="60737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党建引领，筑牢“红色引擎”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66715" y="1415886"/>
            <a:ext cx="3425732" cy="11083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>
                  <a:lumMod val="60000"/>
                  <a:lumOff val="40000"/>
                  <a:alpha val="85000"/>
                </a:schemeClr>
              </a:gs>
              <a:gs pos="100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66715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99848" y="2624528"/>
            <a:ext cx="359466" cy="725715"/>
          </a:xfrm>
          <a:prstGeom prst="down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20865" y="3622816"/>
            <a:ext cx="3117432" cy="17862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争当“学习者”，克服“本领恐慌”。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带头学习AI等前沿知识，提升数字素养，不做“门外汉”。党员要紧跟时代步伐，不断学习新知识，提高自身能力，才能更好地发挥引领作用。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7891814" y="1415886"/>
            <a:ext cx="3425732" cy="11083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3">
                  <a:lumMod val="60000"/>
                  <a:lumOff val="40000"/>
                  <a:alpha val="85000"/>
                </a:schemeClr>
              </a:gs>
              <a:gs pos="100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91814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24947" y="2624528"/>
            <a:ext cx="359466" cy="725715"/>
          </a:xfrm>
          <a:prstGeom prst="down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73621" y="3622816"/>
            <a:ext cx="3262119" cy="17862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争当“排头兵”，践行“先锋模范”。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不仅自己要懂、要干，还要带动身边的同事和群众，共同投身到这场伟大的变革中，在团队中发挥核心骨干作用。党员要以自身行动影响和带动身边人，形成推动发展的强大合力。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4429265" y="1415886"/>
            <a:ext cx="3425732" cy="1108363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5000">
                <a:schemeClr val="accent2">
                  <a:alpha val="85000"/>
                </a:schemeClr>
              </a:gs>
              <a:gs pos="100000">
                <a:schemeClr val="accent2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29265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62398" y="2624528"/>
            <a:ext cx="359466" cy="725715"/>
          </a:xfrm>
          <a:prstGeom prst="downArrow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83415" y="3622816"/>
            <a:ext cx="3117432" cy="17862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争当“实干家”，勇于“攻坚克难”。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立足本职岗位，无论是科研、管理还是服务，都要有创新意识，敢于挑战难题，勇于承担急难险重任务。在实际工作中，党员要积极作为，为推动新质生产力发展贡献力量。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1155590" y="1513425"/>
            <a:ext cx="3047983" cy="9132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618140" y="1513425"/>
            <a:ext cx="3047983" cy="9132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80689" y="1513425"/>
            <a:ext cx="3047983" cy="9132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党员的使命与担当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13614"/>
            <a:ext cx="12193057" cy="6736664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5886" y="201231"/>
            <a:ext cx="3510477" cy="60852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217213" y="909172"/>
            <a:ext cx="6841275" cy="22296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6000" dirty="0" err="1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谢谢大家</a:t>
            </a:r>
            <a:r>
              <a:rPr kumimoji="1" lang="zh-CN" altLang="en-US" sz="60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！</a:t>
            </a:r>
            <a:endParaRPr kumimoji="1" lang="zh-CN" altLang="en-US" sz="6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0" y="5056293"/>
            <a:ext cx="12192000" cy="180170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-69913" y="2379698"/>
            <a:ext cx="5414004" cy="4505734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alphaModFix/>
          </a:blip>
          <a:srcRect/>
          <a:stretch>
            <a:fillRect/>
          </a:stretch>
        </p:blipFill>
        <p:spPr>
          <a:xfrm>
            <a:off x="3732067" y="750356"/>
            <a:ext cx="1823208" cy="1273651"/>
          </a:xfrm>
          <a:prstGeom prst="rect">
            <a:avLst/>
          </a:prstGeom>
          <a:noFill/>
          <a:ln cap="sq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12700"/>
            <a:ext cx="121793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82426" y="943795"/>
            <a:ext cx="2032000" cy="1016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7992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0555" y="1271112"/>
            <a:ext cx="5041900" cy="622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F2F2F2">
                    <a:alpha val="5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/CONTENTS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08350" y="3003304"/>
            <a:ext cx="3966358" cy="868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新质生产力的时代内涵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1065019" y="2920306"/>
            <a:ext cx="562219" cy="55356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>
            <a:outerShdw blurRad="127000" dist="139700" dir="2700000" algn="tl" rotWithShape="0">
              <a:schemeClr val="accent1">
                <a:alpha val="16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08349" y="4136246"/>
            <a:ext cx="3966358" cy="868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科技创新的海淀实践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065019" y="4049824"/>
            <a:ext cx="562219" cy="55356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>
            <a:outerShdw blurRad="127000" dist="139700" dir="2700000" algn="tl" rotWithShape="0">
              <a:schemeClr val="accent1">
                <a:alpha val="16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464622" y="3003304"/>
            <a:ext cx="4038758" cy="868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发展中的辩证思考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6621293" y="2931034"/>
            <a:ext cx="562219" cy="55356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>
            <a:outerShdw blurRad="127000" dist="139700" dir="2700000" algn="tl" rotWithShape="0">
              <a:schemeClr val="accent1">
                <a:alpha val="16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464622" y="4136246"/>
            <a:ext cx="4038758" cy="868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党员的使命担当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6621293" y="4069341"/>
            <a:ext cx="562219" cy="55356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8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>
            <a:outerShdw blurRad="127000" dist="139700" dir="2700000" algn="tl" rotWithShape="0">
              <a:schemeClr val="accent1">
                <a:alpha val="16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267200" y="6108700"/>
            <a:ext cx="7924800" cy="7493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000000" scaled="0"/>
          </a:gra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0" y="5880100"/>
            <a:ext cx="4711700" cy="749300"/>
          </a:xfrm>
          <a:prstGeom prst="rect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3000000" scaled="0"/>
          </a:gra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-1016"/>
            <a:ext cx="12193057" cy="67366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2411575" y="2955490"/>
            <a:ext cx="7368848" cy="31527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新质生产力的时代内涵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3823411" y="51206"/>
            <a:ext cx="4545178" cy="29042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0" y="5843358"/>
            <a:ext cx="12192000" cy="1029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41" y="3761403"/>
            <a:ext cx="5901439" cy="309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919991" y="1787592"/>
            <a:ext cx="2246939" cy="156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 flipH="1">
            <a:off x="8462275" y="584471"/>
            <a:ext cx="2425319" cy="1694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alphaModFix/>
          </a:blip>
          <a:srcRect l="36613" b="12257"/>
          <a:stretch>
            <a:fillRect/>
          </a:stretch>
        </p:blipFill>
        <p:spPr>
          <a:xfrm flipH="1">
            <a:off x="8760246" y="2904556"/>
            <a:ext cx="3431755" cy="3953444"/>
          </a:xfrm>
          <a:custGeom>
            <a:avLst/>
            <a:gdLst/>
            <a:ahLst/>
            <a:cxnLst/>
            <a:rect l="l" t="t" r="r" b="b"/>
            <a:pathLst>
              <a:path w="3429000" h="3949700">
                <a:moveTo>
                  <a:pt x="3431755" y="0"/>
                </a:moveTo>
                <a:lnTo>
                  <a:pt x="0" y="0"/>
                </a:lnTo>
                <a:lnTo>
                  <a:pt x="0" y="3953444"/>
                </a:lnTo>
                <a:lnTo>
                  <a:pt x="3431755" y="3953444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890492"/>
            <a:ext cx="3240000" cy="3600000"/>
          </a:xfrm>
          <a:prstGeom prst="roundRect">
            <a:avLst>
              <a:gd name="adj" fmla="val 6000"/>
            </a:avLst>
          </a:prstGeom>
          <a:solidFill>
            <a:schemeClr val="accent1">
              <a:lumMod val="20000"/>
              <a:lumOff val="80000"/>
              <a:alpha val="40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0617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38182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8520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80400" y="1888918"/>
            <a:ext cx="18034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概念意义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469650" y="1890492"/>
            <a:ext cx="3240000" cy="3600000"/>
          </a:xfrm>
          <a:prstGeom prst="roundRect">
            <a:avLst>
              <a:gd name="adj" fmla="val 6000"/>
            </a:avLst>
          </a:prstGeom>
          <a:solidFill>
            <a:schemeClr val="accent2">
              <a:lumMod val="20000"/>
              <a:lumOff val="80000"/>
              <a:alpha val="40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1542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2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9107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2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9445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189650" y="1888918"/>
            <a:ext cx="18034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三大关键词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8278900" y="1890492"/>
            <a:ext cx="3240000" cy="3600000"/>
          </a:xfrm>
          <a:prstGeom prst="roundRect">
            <a:avLst>
              <a:gd name="adj" fmla="val 6000"/>
            </a:avLst>
          </a:prstGeom>
          <a:solidFill>
            <a:schemeClr val="accent1">
              <a:lumMod val="20000"/>
              <a:lumOff val="80000"/>
              <a:alpha val="40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62467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00032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70370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98900" y="1888918"/>
            <a:ext cx="18034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核心要素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1027941" y="2590597"/>
            <a:ext cx="252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新质生产力这一概念，是习近平总书记首次提出的。这一理念的诞生，为我国的经济发展与科技创新指明了新的方向，具有极其重要的战略意义。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4678680" y="2590596"/>
            <a:ext cx="2927120" cy="30164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新质生产力的核心内涵</a:t>
            </a:r>
            <a:r>
              <a:rPr kumimoji="1" lang="zh-CN" altLang="en-US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包含</a:t>
            </a:r>
            <a:r>
              <a:rPr kumimoji="1" lang="en-US" altLang="zh-CN" sz="1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三个关键词</a:t>
            </a: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1. </a:t>
            </a:r>
            <a:r>
              <a:rPr kumimoji="1" lang="en-US" altLang="zh-CN" sz="14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高科技</a:t>
            </a:r>
            <a:r>
              <a:rPr kumimoji="1" lang="zh-CN" altLang="en-US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这是核心特征，由革命性技术突破催生，代表着前沿科技的发展方向。</a:t>
            </a:r>
          </a:p>
          <a:p>
            <a:pPr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2. </a:t>
            </a:r>
            <a:r>
              <a:rPr kumimoji="1" lang="en-US" altLang="zh-CN" sz="14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高效能</a:t>
            </a:r>
            <a:r>
              <a:rPr kumimoji="1" lang="zh-CN" altLang="en-US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这是价值追求，旨在实现全要素生产率大幅提升，让资源得到更高效的利用。</a:t>
            </a:r>
          </a:p>
          <a:p>
            <a:pPr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3.</a:t>
            </a:r>
            <a:r>
              <a:rPr kumimoji="1" lang="en-US" altLang="zh-CN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高质量</a:t>
            </a:r>
            <a:r>
              <a:rPr kumimoji="1" lang="zh-CN" altLang="en-US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</a:t>
            </a:r>
            <a:r>
              <a:rPr kumimoji="1" lang="en-US" altLang="zh-CN" sz="1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这是发展目标，最终服务于高质量发展和人民美好生活</a:t>
            </a: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 ，</a:t>
            </a:r>
            <a:r>
              <a:rPr kumimoji="1" lang="en-US" altLang="zh-CN" sz="1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让人们享受到科技进步带来的福祉</a:t>
            </a: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sz="2000" dirty="0"/>
          </a:p>
        </p:txBody>
      </p:sp>
      <p:sp>
        <p:nvSpPr>
          <p:cNvPr id="20" name="标题 1"/>
          <p:cNvSpPr txBox="1"/>
          <p:nvPr/>
        </p:nvSpPr>
        <p:spPr>
          <a:xfrm>
            <a:off x="8638900" y="2590597"/>
            <a:ext cx="252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科技创新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是发展新质生产力的核心要素，是推动其发展的核心引擎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以</a:t>
            </a:r>
            <a:r>
              <a:rPr kumimoji="1" lang="en-US" altLang="zh-CN" sz="14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人工智能</a:t>
            </a:r>
            <a:r>
              <a:rPr kumimoji="1" lang="en-US" altLang="zh-CN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(AI)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为代表的技术，就是新质生产力最典型的体现，人工智能在各个领域的广泛应用，正深刻地改变着我们的生产与生活方式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核心概念解读：什么是新质生产力？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29" y="-1016"/>
            <a:ext cx="12193057" cy="67366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2411575" y="2955490"/>
            <a:ext cx="7368848" cy="31527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科技创新的海淀实践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3823411" y="51206"/>
            <a:ext cx="4545178" cy="29042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0" y="5843358"/>
            <a:ext cx="12192000" cy="1029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41" y="3761403"/>
            <a:ext cx="5901439" cy="309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>
            <a:off x="919991" y="1787592"/>
            <a:ext cx="2246939" cy="156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alphaModFix/>
          </a:blip>
          <a:srcRect/>
          <a:stretch>
            <a:fillRect/>
          </a:stretch>
        </p:blipFill>
        <p:spPr>
          <a:xfrm flipH="1">
            <a:off x="8462275" y="584471"/>
            <a:ext cx="2425319" cy="1694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>
            <a:alphaModFix/>
          </a:blip>
          <a:srcRect l="36613" b="12257"/>
          <a:stretch>
            <a:fillRect/>
          </a:stretch>
        </p:blipFill>
        <p:spPr>
          <a:xfrm flipH="1">
            <a:off x="8760246" y="2904556"/>
            <a:ext cx="3431755" cy="3953444"/>
          </a:xfrm>
          <a:custGeom>
            <a:avLst/>
            <a:gdLst/>
            <a:ahLst/>
            <a:cxnLst/>
            <a:rect l="l" t="t" r="r" b="b"/>
            <a:pathLst>
              <a:path w="3429000" h="3949700">
                <a:moveTo>
                  <a:pt x="3431755" y="0"/>
                </a:moveTo>
                <a:lnTo>
                  <a:pt x="0" y="0"/>
                </a:lnTo>
                <a:lnTo>
                  <a:pt x="0" y="3953444"/>
                </a:lnTo>
                <a:lnTo>
                  <a:pt x="3431755" y="3953444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2540815" y="3351891"/>
            <a:ext cx="246736" cy="138110"/>
          </a:xfrm>
          <a:prstGeom prst="triangle">
            <a:avLst/>
          </a:pr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815849" y="3351890"/>
            <a:ext cx="246736" cy="138110"/>
          </a:xfrm>
          <a:prstGeom prst="triangle">
            <a:avLst/>
          </a:pr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8991823" y="3351890"/>
            <a:ext cx="246736" cy="138110"/>
          </a:xfrm>
          <a:prstGeom prst="triangle">
            <a:avLst/>
          </a:pr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0700000">
            <a:off x="1956107" y="19079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</a:ln>
          <a:effectLst>
            <a:outerShdw blurRad="330200" dist="203200" dir="5400000" sx="90000" sy="90000" algn="t" rotWithShape="0">
              <a:schemeClr val="accent1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0700000">
            <a:off x="2029058" y="1973154"/>
            <a:ext cx="1270250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406291" y="2283218"/>
            <a:ext cx="515784" cy="51578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9000000">
            <a:off x="5231141" y="19079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</a:ln>
          <a:effectLst>
            <a:outerShdw blurRad="330200" dist="203200" dir="5400000" sx="90000" sy="90000" algn="t" rotWithShape="0">
              <a:schemeClr val="accent2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9000000">
            <a:off x="5304092" y="1973154"/>
            <a:ext cx="1270248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85000"/>
                  <a:lumOff val="15000"/>
                </a:schemeClr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81324" y="2298039"/>
            <a:ext cx="515784" cy="48613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0700000">
            <a:off x="8407115" y="19079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</a:ln>
          <a:effectLst>
            <a:outerShdw blurRad="330200" dist="203200" dir="5400000" sx="90000" sy="90000" algn="t" rotWithShape="0">
              <a:schemeClr val="accent1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0700000">
            <a:off x="8480069" y="1973154"/>
            <a:ext cx="1270250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ahLst/>
            <a:cxnLst/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867178" y="2283217"/>
            <a:ext cx="496023" cy="515784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635252" y="4196093"/>
            <a:ext cx="229154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34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党的二十大与二十届三中全会强调“高质量发展”，提出“因地制宜”发展新质生产力。这为全国的发展定下了基调，明确了方向，各地需依据自身特色，探索适合的发展道路。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790906" y="4196092"/>
            <a:ext cx="229154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34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市委十三届六次全会明确以“科技创新”为引领，建设国际科创中心。北京作为我国的首都，在科技创新方面承担着重要使命，通过这一决策，积极推动科技创新在城市发展中的核心作用。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7971960" y="4196092"/>
            <a:ext cx="229154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34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区委十三届八次全会目标直指“加快发展新质生产力，建设世界领先科技园区”。海淀区凭借自身的科技资源优势，积极响应上级号召，努力在新质生产力发展方面走在前列。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1635252" y="3688093"/>
            <a:ext cx="2291542" cy="5079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797552" y="3688093"/>
            <a:ext cx="2291542" cy="5079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972552" y="3688093"/>
            <a:ext cx="2291542" cy="5079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从中央到地方的同频共振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68DFBA-A91B-DD47-F79A-313E1EE07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68DACE-C60D-0941-2BE9-C9F758807EEB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FF807240-A947-4037-18A7-5E1B45FD9E0E}"/>
              </a:ext>
            </a:extLst>
          </p:cNvPr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案例一：AI赋能城市治理，让城市更“聪明”</a:t>
            </a: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D78F83A0-72D3-2DFD-021F-76DFD31889F9}"/>
              </a:ext>
            </a:extLst>
          </p:cNvPr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848FAD05-AEEE-CB0C-EFE7-EBCCBDA38BE8}"/>
              </a:ext>
            </a:extLst>
          </p:cNvPr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12437ADA-1389-830E-1306-A8DBA0947E9E}"/>
              </a:ext>
            </a:extLst>
          </p:cNvPr>
          <p:cNvSpPr txBox="1"/>
          <p:nvPr/>
        </p:nvSpPr>
        <p:spPr>
          <a:xfrm>
            <a:off x="685800" y="1359663"/>
            <a:ext cx="2743200" cy="42291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5A482A9-4ED5-F621-9FE5-46810FF6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28540" r="28540"/>
          <a:stretch>
            <a:fillRect/>
          </a:stretch>
        </p:blipFill>
        <p:spPr>
          <a:xfrm>
            <a:off x="737848" y="1433580"/>
            <a:ext cx="2662223" cy="4132657"/>
          </a:xfrm>
          <a:custGeom>
            <a:avLst/>
            <a:gdLst>
              <a:gd name="connsiteX0" fmla="*/ 136700 w 2662223"/>
              <a:gd name="connsiteY0" fmla="*/ 0 h 4132657"/>
              <a:gd name="connsiteX1" fmla="*/ 2525523 w 2662223"/>
              <a:gd name="connsiteY1" fmla="*/ 0 h 4132657"/>
              <a:gd name="connsiteX2" fmla="*/ 2578730 w 2662223"/>
              <a:gd name="connsiteY2" fmla="*/ 10742 h 4132657"/>
              <a:gd name="connsiteX3" fmla="*/ 2662223 w 2662223"/>
              <a:gd name="connsiteY3" fmla="*/ 136704 h 4132657"/>
              <a:gd name="connsiteX4" fmla="*/ 2662223 w 2662223"/>
              <a:gd name="connsiteY4" fmla="*/ 3995952 h 4132657"/>
              <a:gd name="connsiteX5" fmla="*/ 2525518 w 2662223"/>
              <a:gd name="connsiteY5" fmla="*/ 4132657 h 4132657"/>
              <a:gd name="connsiteX6" fmla="*/ 136705 w 2662223"/>
              <a:gd name="connsiteY6" fmla="*/ 4132657 h 4132657"/>
              <a:gd name="connsiteX7" fmla="*/ 0 w 2662223"/>
              <a:gd name="connsiteY7" fmla="*/ 3995952 h 4132657"/>
              <a:gd name="connsiteX8" fmla="*/ 0 w 2662223"/>
              <a:gd name="connsiteY8" fmla="*/ 136704 h 4132657"/>
              <a:gd name="connsiteX9" fmla="*/ 83493 w 2662223"/>
              <a:gd name="connsiteY9" fmla="*/ 10742 h 4132657"/>
            </a:gdLst>
            <a:ahLst/>
            <a:cxnLst/>
            <a:rect l="l" t="t" r="r" b="b"/>
            <a:pathLst>
              <a:path w="2662223" h="4132657">
                <a:moveTo>
                  <a:pt x="136700" y="0"/>
                </a:moveTo>
                <a:lnTo>
                  <a:pt x="2525523" y="0"/>
                </a:lnTo>
                <a:lnTo>
                  <a:pt x="2578730" y="10742"/>
                </a:lnTo>
                <a:cubicBezTo>
                  <a:pt x="2627795" y="31495"/>
                  <a:pt x="2662223" y="80079"/>
                  <a:pt x="2662223" y="136704"/>
                </a:cubicBezTo>
                <a:lnTo>
                  <a:pt x="2662223" y="3995952"/>
                </a:lnTo>
                <a:cubicBezTo>
                  <a:pt x="2662223" y="4071452"/>
                  <a:pt x="2601018" y="4132657"/>
                  <a:pt x="2525518" y="4132657"/>
                </a:cubicBezTo>
                <a:lnTo>
                  <a:pt x="136705" y="4132657"/>
                </a:lnTo>
                <a:cubicBezTo>
                  <a:pt x="61205" y="4132657"/>
                  <a:pt x="0" y="4071452"/>
                  <a:pt x="0" y="3995952"/>
                </a:cubicBezTo>
                <a:lnTo>
                  <a:pt x="0" y="136704"/>
                </a:lnTo>
                <a:cubicBezTo>
                  <a:pt x="0" y="80079"/>
                  <a:pt x="34428" y="31495"/>
                  <a:pt x="83493" y="1074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>
            <a:extLst>
              <a:ext uri="{FF2B5EF4-FFF2-40B4-BE49-F238E27FC236}">
                <a16:creationId xmlns:a16="http://schemas.microsoft.com/office/drawing/2014/main" id="{F2D030F7-77D3-3090-1CFB-BAA84BFCB404}"/>
              </a:ext>
            </a:extLst>
          </p:cNvPr>
          <p:cNvSpPr txBox="1"/>
          <p:nvPr/>
        </p:nvSpPr>
        <p:spPr>
          <a:xfrm>
            <a:off x="3723747" y="1682352"/>
            <a:ext cx="7782453" cy="1533365"/>
          </a:xfrm>
          <a:prstGeom prst="roundRect">
            <a:avLst>
              <a:gd name="adj" fmla="val 2966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3466A574-EDD3-C712-603E-151FD7A56AFF}"/>
              </a:ext>
            </a:extLst>
          </p:cNvPr>
          <p:cNvSpPr txBox="1"/>
          <p:nvPr/>
        </p:nvSpPr>
        <p:spPr>
          <a:xfrm>
            <a:off x="3723747" y="4028609"/>
            <a:ext cx="7782453" cy="1533365"/>
          </a:xfrm>
          <a:prstGeom prst="roundRect">
            <a:avLst>
              <a:gd name="adj" fmla="val 2966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9AB86C5C-4D3C-9152-05ED-980333E2C350}"/>
              </a:ext>
            </a:extLst>
          </p:cNvPr>
          <p:cNvSpPr txBox="1"/>
          <p:nvPr/>
        </p:nvSpPr>
        <p:spPr>
          <a:xfrm>
            <a:off x="3723747" y="1269238"/>
            <a:ext cx="5051591" cy="640457"/>
          </a:xfrm>
          <a:prstGeom prst="round2DiagRect">
            <a:avLst>
              <a:gd name="adj1" fmla="val 1410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FFFAA6D8-56A0-7E58-4A9E-331599EFE534}"/>
              </a:ext>
            </a:extLst>
          </p:cNvPr>
          <p:cNvSpPr txBox="1"/>
          <p:nvPr/>
        </p:nvSpPr>
        <p:spPr>
          <a:xfrm>
            <a:off x="3905343" y="2055599"/>
            <a:ext cx="7203811" cy="9651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“海淀城市大脑”整合全区数据资源，通过智能分析与决策实现城市精细化管理。比如在交通管理上实时监测路况、优化信号缓解拥堵，体现了科技在城市治理中的强大作用。</a:t>
            </a: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9907D46A-8663-BE03-B5C1-0FFF2122FAE1}"/>
              </a:ext>
            </a:extLst>
          </p:cNvPr>
          <p:cNvSpPr txBox="1"/>
          <p:nvPr/>
        </p:nvSpPr>
        <p:spPr>
          <a:xfrm>
            <a:off x="3905105" y="4376689"/>
            <a:ext cx="7204569" cy="9651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“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消防大脑”通过智能调度，将消防车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平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均到场时间从15分钟缩短到9.6分钟。这一显著成效不仅展示了AI技术的强大，更体现了“人民至上、生命至上”的执政理念。</a:t>
            </a:r>
            <a:endParaRPr kumimoji="1" lang="zh-CN" altLang="en-US" dirty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695C2BBD-147B-B524-DDFB-FCED56E39254}"/>
              </a:ext>
            </a:extLst>
          </p:cNvPr>
          <p:cNvSpPr txBox="1"/>
          <p:nvPr/>
        </p:nvSpPr>
        <p:spPr>
          <a:xfrm>
            <a:off x="3905344" y="1368184"/>
            <a:ext cx="4683445" cy="4547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海淀城市大脑的智慧调度</a:t>
            </a:r>
            <a:endParaRPr kumimoji="1" lang="zh-CN" altLang="en-US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B0ECA0DB-A80D-6D89-CF91-1EA3A98A7388}"/>
              </a:ext>
            </a:extLst>
          </p:cNvPr>
          <p:cNvSpPr txBox="1"/>
          <p:nvPr/>
        </p:nvSpPr>
        <p:spPr>
          <a:xfrm>
            <a:off x="3723747" y="3559199"/>
            <a:ext cx="5064291" cy="665857"/>
          </a:xfrm>
          <a:prstGeom prst="round2DiagRect">
            <a:avLst>
              <a:gd name="adj1" fmla="val 1410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8B628B96-4877-652E-BFE0-6DE9D581C26F}"/>
              </a:ext>
            </a:extLst>
          </p:cNvPr>
          <p:cNvSpPr txBox="1"/>
          <p:nvPr/>
        </p:nvSpPr>
        <p:spPr>
          <a:xfrm>
            <a:off x="3905344" y="3632745"/>
            <a:ext cx="4645345" cy="5055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消防大脑的高效救援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6026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539906"/>
            <a:ext cx="3693695" cy="3318093"/>
          </a:xfrm>
          <a:custGeom>
            <a:avLst/>
            <a:gdLst>
              <a:gd name="connsiteX0" fmla="*/ 1975520 w 5036024"/>
              <a:gd name="connsiteY0" fmla="*/ 0 h 4523924"/>
              <a:gd name="connsiteX1" fmla="*/ 5036024 w 5036024"/>
              <a:gd name="connsiteY1" fmla="*/ 3060504 h 4523924"/>
              <a:gd name="connsiteX2" fmla="*/ 4666638 w 5036024"/>
              <a:gd name="connsiteY2" fmla="*/ 4519322 h 4523924"/>
              <a:gd name="connsiteX3" fmla="*/ 4663843 w 5036024"/>
              <a:gd name="connsiteY3" fmla="*/ 4523924 h 4523924"/>
              <a:gd name="connsiteX4" fmla="*/ 0 w 5036024"/>
              <a:gd name="connsiteY4" fmla="*/ 4523924 h 4523924"/>
              <a:gd name="connsiteX5" fmla="*/ 0 w 5036024"/>
              <a:gd name="connsiteY5" fmla="*/ 725005 h 4523924"/>
              <a:gd name="connsiteX6" fmla="*/ 28755 w 5036024"/>
              <a:gd name="connsiteY6" fmla="*/ 698870 h 4523924"/>
              <a:gd name="connsiteX7" fmla="*/ 1975520 w 5036024"/>
              <a:gd name="connsiteY7" fmla="*/ 0 h 4523924"/>
            </a:gdLst>
            <a:ahLst/>
            <a:cxnLst/>
            <a:rect l="l" t="t" r="r" b="b"/>
            <a:pathLst>
              <a:path w="5036024" h="4523924">
                <a:moveTo>
                  <a:pt x="1975520" y="0"/>
                </a:moveTo>
                <a:cubicBezTo>
                  <a:pt x="3665790" y="0"/>
                  <a:pt x="5036024" y="1370234"/>
                  <a:pt x="5036024" y="3060504"/>
                </a:cubicBezTo>
                <a:cubicBezTo>
                  <a:pt x="5036024" y="3588714"/>
                  <a:pt x="4902212" y="4085670"/>
                  <a:pt x="4666638" y="4519322"/>
                </a:cubicBezTo>
                <a:lnTo>
                  <a:pt x="4663843" y="4523924"/>
                </a:lnTo>
                <a:lnTo>
                  <a:pt x="0" y="4523924"/>
                </a:lnTo>
                <a:lnTo>
                  <a:pt x="0" y="725005"/>
                </a:lnTo>
                <a:lnTo>
                  <a:pt x="28755" y="698870"/>
                </a:lnTo>
                <a:cubicBezTo>
                  <a:pt x="557791" y="262272"/>
                  <a:pt x="1236027" y="0"/>
                  <a:pt x="1975520" y="0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42577" y="1634648"/>
            <a:ext cx="4220518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16206" y="1634648"/>
            <a:ext cx="4220518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66327" y="1966034"/>
            <a:ext cx="181910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83546" y="1966034"/>
            <a:ext cx="181910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87286" y="1774641"/>
            <a:ext cx="3331094" cy="538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AD0C2A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60918" y="1774641"/>
            <a:ext cx="3331094" cy="538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49884" y="4937372"/>
            <a:ext cx="504145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960918" y="2376571"/>
            <a:ext cx="3331094" cy="22748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未来产业策源方面，百度Apollo无人车穿梭在海淀街头，展示了未来出行的新方式，让未来出行照进现实；清华大学光学AI芯片“太极”，实现关键技术“换道超车”，在芯片领域取得了突破性进展。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23515" y="4937372"/>
            <a:ext cx="504145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887289" y="2376571"/>
            <a:ext cx="3331094" cy="22748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传统产业焕新领域，AI赋能农业，如AI兽医助手，提高了农业生产的效率与质量；AI赋能医疗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，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云知声AI病历，提升了医疗服务的水平；赋能文化产业，如AI+艺术游戏，为文化产业带来了新的活力与创意。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6083943" y="2045774"/>
            <a:ext cx="576603" cy="576603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053200" y="4893176"/>
            <a:ext cx="904062" cy="904062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案例二：AI赋能产业焕新，让经济更“澎湃”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772722"/>
            <a:ext cx="12192000" cy="2085277"/>
          </a:xfrm>
          <a:prstGeom prst="rect">
            <a:avLst/>
          </a:pr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7759" y="1617259"/>
            <a:ext cx="2271860" cy="3155463"/>
          </a:xfrm>
          <a:prstGeom prst="rect">
            <a:avLst/>
          </a:prstGeom>
          <a:solidFill>
            <a:schemeClr val="accent1">
              <a:lumMod val="20000"/>
              <a:lumOff val="80000"/>
              <a:alpha val="6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73174" y="1315056"/>
            <a:ext cx="561030" cy="619422"/>
          </a:xfrm>
          <a:custGeom>
            <a:avLst/>
            <a:gdLst>
              <a:gd name="connsiteX0" fmla="*/ 867754 w 1735508"/>
              <a:gd name="connsiteY0" fmla="*/ 0 h 1916136"/>
              <a:gd name="connsiteX1" fmla="*/ 1009769 w 1735508"/>
              <a:gd name="connsiteY1" fmla="*/ 38065 h 1916136"/>
              <a:gd name="connsiteX2" fmla="*/ 1593493 w 1735508"/>
              <a:gd name="connsiteY2" fmla="*/ 375078 h 1916136"/>
              <a:gd name="connsiteX3" fmla="*/ 1735508 w 1735508"/>
              <a:gd name="connsiteY3" fmla="*/ 621055 h 1916136"/>
              <a:gd name="connsiteX4" fmla="*/ 1735508 w 1735508"/>
              <a:gd name="connsiteY4" fmla="*/ 1295082 h 1916136"/>
              <a:gd name="connsiteX5" fmla="*/ 1593493 w 1735508"/>
              <a:gd name="connsiteY5" fmla="*/ 1541059 h 1916136"/>
              <a:gd name="connsiteX6" fmla="*/ 1009769 w 1735508"/>
              <a:gd name="connsiteY6" fmla="*/ 1878072 h 1916136"/>
              <a:gd name="connsiteX7" fmla="*/ 725739 w 1735508"/>
              <a:gd name="connsiteY7" fmla="*/ 1878072 h 1916136"/>
              <a:gd name="connsiteX8" fmla="*/ 142016 w 1735508"/>
              <a:gd name="connsiteY8" fmla="*/ 1541059 h 1916136"/>
              <a:gd name="connsiteX9" fmla="*/ 0 w 1735508"/>
              <a:gd name="connsiteY9" fmla="*/ 1295082 h 1916136"/>
              <a:gd name="connsiteX10" fmla="*/ 0 w 1735508"/>
              <a:gd name="connsiteY10" fmla="*/ 621055 h 1916136"/>
              <a:gd name="connsiteX11" fmla="*/ 142016 w 1735508"/>
              <a:gd name="connsiteY11" fmla="*/ 375078 h 1916136"/>
              <a:gd name="connsiteX12" fmla="*/ 725739 w 1735508"/>
              <a:gd name="connsiteY12" fmla="*/ 38065 h 1916136"/>
              <a:gd name="connsiteX13" fmla="*/ 867754 w 1735508"/>
              <a:gd name="connsiteY13" fmla="*/ 0 h 1916136"/>
            </a:gdLst>
            <a:ahLst/>
            <a:cxnLst/>
            <a:rect l="l" t="t" r="r" b="b"/>
            <a:pathLst>
              <a:path w="1735508" h="1916136">
                <a:moveTo>
                  <a:pt x="867754" y="0"/>
                </a:moveTo>
                <a:cubicBezTo>
                  <a:pt x="916785" y="0"/>
                  <a:pt x="965816" y="12688"/>
                  <a:pt x="1009769" y="38065"/>
                </a:cubicBezTo>
                <a:lnTo>
                  <a:pt x="1593493" y="375078"/>
                </a:lnTo>
                <a:cubicBezTo>
                  <a:pt x="1681401" y="425831"/>
                  <a:pt x="1735508" y="519549"/>
                  <a:pt x="1735508" y="621055"/>
                </a:cubicBezTo>
                <a:lnTo>
                  <a:pt x="1735508" y="1295082"/>
                </a:lnTo>
                <a:cubicBezTo>
                  <a:pt x="1735508" y="1396589"/>
                  <a:pt x="1681401" y="1490306"/>
                  <a:pt x="1593493" y="1541059"/>
                </a:cubicBezTo>
                <a:lnTo>
                  <a:pt x="1009769" y="1878072"/>
                </a:lnTo>
                <a:cubicBezTo>
                  <a:pt x="921862" y="1928825"/>
                  <a:pt x="813646" y="1928825"/>
                  <a:pt x="725739" y="1878072"/>
                </a:cubicBezTo>
                <a:lnTo>
                  <a:pt x="142016" y="1541059"/>
                </a:lnTo>
                <a:cubicBezTo>
                  <a:pt x="54108" y="1490306"/>
                  <a:pt x="0" y="1396589"/>
                  <a:pt x="0" y="1295082"/>
                </a:cubicBezTo>
                <a:lnTo>
                  <a:pt x="0" y="621055"/>
                </a:lnTo>
                <a:cubicBezTo>
                  <a:pt x="0" y="519549"/>
                  <a:pt x="54108" y="425831"/>
                  <a:pt x="142016" y="375078"/>
                </a:cubicBezTo>
                <a:lnTo>
                  <a:pt x="725739" y="38065"/>
                </a:lnTo>
                <a:cubicBezTo>
                  <a:pt x="769693" y="12688"/>
                  <a:pt x="818724" y="0"/>
                  <a:pt x="86775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97574" y="1395181"/>
            <a:ext cx="512230" cy="4591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7923" y="4245040"/>
            <a:ext cx="731532" cy="614226"/>
          </a:xfrm>
          <a:prstGeom prst="upArrow">
            <a:avLst>
              <a:gd name="adj1" fmla="val 69703"/>
              <a:gd name="adj2" fmla="val 52020"/>
            </a:avLst>
          </a:prstGeom>
          <a:gradFill>
            <a:gsLst>
              <a:gs pos="0">
                <a:schemeClr val="accent1">
                  <a:alpha val="73000"/>
                </a:schemeClr>
              </a:gs>
              <a:gs pos="83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43837" y="2085278"/>
            <a:ext cx="2019705" cy="21339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智慧医疗领域，海淀AI企业云知声，用AI语音技术解放医生双手，使医生能够更专注于患者的诊断与治疗，提高医疗效率和质量。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23545" y="1617259"/>
            <a:ext cx="2271860" cy="3155463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79120" y="1315056"/>
            <a:ext cx="561030" cy="619422"/>
          </a:xfrm>
          <a:custGeom>
            <a:avLst/>
            <a:gdLst>
              <a:gd name="connsiteX0" fmla="*/ 867754 w 1735508"/>
              <a:gd name="connsiteY0" fmla="*/ 0 h 1916136"/>
              <a:gd name="connsiteX1" fmla="*/ 1009769 w 1735508"/>
              <a:gd name="connsiteY1" fmla="*/ 38065 h 1916136"/>
              <a:gd name="connsiteX2" fmla="*/ 1593493 w 1735508"/>
              <a:gd name="connsiteY2" fmla="*/ 375078 h 1916136"/>
              <a:gd name="connsiteX3" fmla="*/ 1735508 w 1735508"/>
              <a:gd name="connsiteY3" fmla="*/ 621055 h 1916136"/>
              <a:gd name="connsiteX4" fmla="*/ 1735508 w 1735508"/>
              <a:gd name="connsiteY4" fmla="*/ 1295082 h 1916136"/>
              <a:gd name="connsiteX5" fmla="*/ 1593493 w 1735508"/>
              <a:gd name="connsiteY5" fmla="*/ 1541059 h 1916136"/>
              <a:gd name="connsiteX6" fmla="*/ 1009769 w 1735508"/>
              <a:gd name="connsiteY6" fmla="*/ 1878072 h 1916136"/>
              <a:gd name="connsiteX7" fmla="*/ 725739 w 1735508"/>
              <a:gd name="connsiteY7" fmla="*/ 1878072 h 1916136"/>
              <a:gd name="connsiteX8" fmla="*/ 142016 w 1735508"/>
              <a:gd name="connsiteY8" fmla="*/ 1541059 h 1916136"/>
              <a:gd name="connsiteX9" fmla="*/ 0 w 1735508"/>
              <a:gd name="connsiteY9" fmla="*/ 1295082 h 1916136"/>
              <a:gd name="connsiteX10" fmla="*/ 0 w 1735508"/>
              <a:gd name="connsiteY10" fmla="*/ 621055 h 1916136"/>
              <a:gd name="connsiteX11" fmla="*/ 142016 w 1735508"/>
              <a:gd name="connsiteY11" fmla="*/ 375078 h 1916136"/>
              <a:gd name="connsiteX12" fmla="*/ 725739 w 1735508"/>
              <a:gd name="connsiteY12" fmla="*/ 38065 h 1916136"/>
              <a:gd name="connsiteX13" fmla="*/ 867754 w 1735508"/>
              <a:gd name="connsiteY13" fmla="*/ 0 h 1916136"/>
            </a:gdLst>
            <a:ahLst/>
            <a:cxnLst/>
            <a:rect l="l" t="t" r="r" b="b"/>
            <a:pathLst>
              <a:path w="1735508" h="1916136">
                <a:moveTo>
                  <a:pt x="867754" y="0"/>
                </a:moveTo>
                <a:cubicBezTo>
                  <a:pt x="916785" y="0"/>
                  <a:pt x="965816" y="12688"/>
                  <a:pt x="1009769" y="38065"/>
                </a:cubicBezTo>
                <a:lnTo>
                  <a:pt x="1593493" y="375078"/>
                </a:lnTo>
                <a:cubicBezTo>
                  <a:pt x="1681401" y="425831"/>
                  <a:pt x="1735508" y="519549"/>
                  <a:pt x="1735508" y="621055"/>
                </a:cubicBezTo>
                <a:lnTo>
                  <a:pt x="1735508" y="1295082"/>
                </a:lnTo>
                <a:cubicBezTo>
                  <a:pt x="1735508" y="1396589"/>
                  <a:pt x="1681401" y="1490306"/>
                  <a:pt x="1593493" y="1541059"/>
                </a:cubicBezTo>
                <a:lnTo>
                  <a:pt x="1009769" y="1878072"/>
                </a:lnTo>
                <a:cubicBezTo>
                  <a:pt x="921862" y="1928825"/>
                  <a:pt x="813646" y="1928825"/>
                  <a:pt x="725739" y="1878072"/>
                </a:cubicBezTo>
                <a:lnTo>
                  <a:pt x="142016" y="1541059"/>
                </a:lnTo>
                <a:cubicBezTo>
                  <a:pt x="54108" y="1490306"/>
                  <a:pt x="0" y="1396589"/>
                  <a:pt x="0" y="1295082"/>
                </a:cubicBezTo>
                <a:lnTo>
                  <a:pt x="0" y="621055"/>
                </a:lnTo>
                <a:cubicBezTo>
                  <a:pt x="0" y="519549"/>
                  <a:pt x="54108" y="425831"/>
                  <a:pt x="142016" y="375078"/>
                </a:cubicBezTo>
                <a:lnTo>
                  <a:pt x="725739" y="38065"/>
                </a:lnTo>
                <a:cubicBezTo>
                  <a:pt x="769693" y="12688"/>
                  <a:pt x="818724" y="0"/>
                  <a:pt x="867754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03520" y="1395181"/>
            <a:ext cx="512230" cy="4591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293869" y="4245040"/>
            <a:ext cx="731532" cy="614226"/>
          </a:xfrm>
          <a:prstGeom prst="upArrow">
            <a:avLst>
              <a:gd name="adj1" fmla="val 69703"/>
              <a:gd name="adj2" fmla="val 52020"/>
            </a:avLst>
          </a:prstGeom>
          <a:gradFill>
            <a:gsLst>
              <a:gs pos="0">
                <a:schemeClr val="accent2"/>
              </a:gs>
              <a:gs pos="83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649783" y="2085278"/>
            <a:ext cx="2019705" cy="21339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个性化教育方面，AI助教、自适应学习等技术，能够根据学生的不同特点和需求，提供个性化的学习方案，推动因材施教，促进教育公平和质量提升。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29331" y="1617259"/>
            <a:ext cx="2271860" cy="31554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084746" y="1315056"/>
            <a:ext cx="561030" cy="619422"/>
          </a:xfrm>
          <a:custGeom>
            <a:avLst/>
            <a:gdLst>
              <a:gd name="connsiteX0" fmla="*/ 867754 w 1735508"/>
              <a:gd name="connsiteY0" fmla="*/ 0 h 1916136"/>
              <a:gd name="connsiteX1" fmla="*/ 1009769 w 1735508"/>
              <a:gd name="connsiteY1" fmla="*/ 38065 h 1916136"/>
              <a:gd name="connsiteX2" fmla="*/ 1593493 w 1735508"/>
              <a:gd name="connsiteY2" fmla="*/ 375078 h 1916136"/>
              <a:gd name="connsiteX3" fmla="*/ 1735508 w 1735508"/>
              <a:gd name="connsiteY3" fmla="*/ 621055 h 1916136"/>
              <a:gd name="connsiteX4" fmla="*/ 1735508 w 1735508"/>
              <a:gd name="connsiteY4" fmla="*/ 1295082 h 1916136"/>
              <a:gd name="connsiteX5" fmla="*/ 1593493 w 1735508"/>
              <a:gd name="connsiteY5" fmla="*/ 1541059 h 1916136"/>
              <a:gd name="connsiteX6" fmla="*/ 1009769 w 1735508"/>
              <a:gd name="connsiteY6" fmla="*/ 1878072 h 1916136"/>
              <a:gd name="connsiteX7" fmla="*/ 725739 w 1735508"/>
              <a:gd name="connsiteY7" fmla="*/ 1878072 h 1916136"/>
              <a:gd name="connsiteX8" fmla="*/ 142016 w 1735508"/>
              <a:gd name="connsiteY8" fmla="*/ 1541059 h 1916136"/>
              <a:gd name="connsiteX9" fmla="*/ 0 w 1735508"/>
              <a:gd name="connsiteY9" fmla="*/ 1295082 h 1916136"/>
              <a:gd name="connsiteX10" fmla="*/ 0 w 1735508"/>
              <a:gd name="connsiteY10" fmla="*/ 621055 h 1916136"/>
              <a:gd name="connsiteX11" fmla="*/ 142016 w 1735508"/>
              <a:gd name="connsiteY11" fmla="*/ 375078 h 1916136"/>
              <a:gd name="connsiteX12" fmla="*/ 725739 w 1735508"/>
              <a:gd name="connsiteY12" fmla="*/ 38065 h 1916136"/>
              <a:gd name="connsiteX13" fmla="*/ 867754 w 1735508"/>
              <a:gd name="connsiteY13" fmla="*/ 0 h 1916136"/>
            </a:gdLst>
            <a:ahLst/>
            <a:cxnLst/>
            <a:rect l="l" t="t" r="r" b="b"/>
            <a:pathLst>
              <a:path w="1735508" h="1916136">
                <a:moveTo>
                  <a:pt x="867754" y="0"/>
                </a:moveTo>
                <a:cubicBezTo>
                  <a:pt x="916785" y="0"/>
                  <a:pt x="965816" y="12688"/>
                  <a:pt x="1009769" y="38065"/>
                </a:cubicBezTo>
                <a:lnTo>
                  <a:pt x="1593493" y="375078"/>
                </a:lnTo>
                <a:cubicBezTo>
                  <a:pt x="1681401" y="425831"/>
                  <a:pt x="1735508" y="519549"/>
                  <a:pt x="1735508" y="621055"/>
                </a:cubicBezTo>
                <a:lnTo>
                  <a:pt x="1735508" y="1295082"/>
                </a:lnTo>
                <a:cubicBezTo>
                  <a:pt x="1735508" y="1396589"/>
                  <a:pt x="1681401" y="1490306"/>
                  <a:pt x="1593493" y="1541059"/>
                </a:cubicBezTo>
                <a:lnTo>
                  <a:pt x="1009769" y="1878072"/>
                </a:lnTo>
                <a:cubicBezTo>
                  <a:pt x="921862" y="1928825"/>
                  <a:pt x="813646" y="1928825"/>
                  <a:pt x="725739" y="1878072"/>
                </a:cubicBezTo>
                <a:lnTo>
                  <a:pt x="142016" y="1541059"/>
                </a:lnTo>
                <a:cubicBezTo>
                  <a:pt x="54108" y="1490306"/>
                  <a:pt x="0" y="1396589"/>
                  <a:pt x="0" y="1295082"/>
                </a:cubicBezTo>
                <a:lnTo>
                  <a:pt x="0" y="621055"/>
                </a:lnTo>
                <a:cubicBezTo>
                  <a:pt x="0" y="519549"/>
                  <a:pt x="54108" y="425831"/>
                  <a:pt x="142016" y="375078"/>
                </a:cubicBezTo>
                <a:lnTo>
                  <a:pt x="725739" y="38065"/>
                </a:lnTo>
                <a:cubicBezTo>
                  <a:pt x="769693" y="12688"/>
                  <a:pt x="818724" y="0"/>
                  <a:pt x="867754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109146" y="1395181"/>
            <a:ext cx="512230" cy="4591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55409" y="2085278"/>
            <a:ext cx="2019705" cy="21339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智能家居方面，小米等企业构建全屋智能，通过智能化设备的互联互通，提升生活品质，让人们的生活更加便捷、舒适和安全。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5116" y="1617259"/>
            <a:ext cx="2271860" cy="3155463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790531" y="1315056"/>
            <a:ext cx="561030" cy="619422"/>
          </a:xfrm>
          <a:custGeom>
            <a:avLst/>
            <a:gdLst>
              <a:gd name="connsiteX0" fmla="*/ 867754 w 1735508"/>
              <a:gd name="connsiteY0" fmla="*/ 0 h 1916136"/>
              <a:gd name="connsiteX1" fmla="*/ 1009769 w 1735508"/>
              <a:gd name="connsiteY1" fmla="*/ 38065 h 1916136"/>
              <a:gd name="connsiteX2" fmla="*/ 1593493 w 1735508"/>
              <a:gd name="connsiteY2" fmla="*/ 375078 h 1916136"/>
              <a:gd name="connsiteX3" fmla="*/ 1735508 w 1735508"/>
              <a:gd name="connsiteY3" fmla="*/ 621055 h 1916136"/>
              <a:gd name="connsiteX4" fmla="*/ 1735508 w 1735508"/>
              <a:gd name="connsiteY4" fmla="*/ 1295082 h 1916136"/>
              <a:gd name="connsiteX5" fmla="*/ 1593493 w 1735508"/>
              <a:gd name="connsiteY5" fmla="*/ 1541059 h 1916136"/>
              <a:gd name="connsiteX6" fmla="*/ 1009769 w 1735508"/>
              <a:gd name="connsiteY6" fmla="*/ 1878072 h 1916136"/>
              <a:gd name="connsiteX7" fmla="*/ 725739 w 1735508"/>
              <a:gd name="connsiteY7" fmla="*/ 1878072 h 1916136"/>
              <a:gd name="connsiteX8" fmla="*/ 142016 w 1735508"/>
              <a:gd name="connsiteY8" fmla="*/ 1541059 h 1916136"/>
              <a:gd name="connsiteX9" fmla="*/ 0 w 1735508"/>
              <a:gd name="connsiteY9" fmla="*/ 1295082 h 1916136"/>
              <a:gd name="connsiteX10" fmla="*/ 0 w 1735508"/>
              <a:gd name="connsiteY10" fmla="*/ 621055 h 1916136"/>
              <a:gd name="connsiteX11" fmla="*/ 142016 w 1735508"/>
              <a:gd name="connsiteY11" fmla="*/ 375078 h 1916136"/>
              <a:gd name="connsiteX12" fmla="*/ 725739 w 1735508"/>
              <a:gd name="connsiteY12" fmla="*/ 38065 h 1916136"/>
              <a:gd name="connsiteX13" fmla="*/ 867754 w 1735508"/>
              <a:gd name="connsiteY13" fmla="*/ 0 h 1916136"/>
            </a:gdLst>
            <a:ahLst/>
            <a:cxnLst/>
            <a:rect l="l" t="t" r="r" b="b"/>
            <a:pathLst>
              <a:path w="1735508" h="1916136">
                <a:moveTo>
                  <a:pt x="867754" y="0"/>
                </a:moveTo>
                <a:cubicBezTo>
                  <a:pt x="916785" y="0"/>
                  <a:pt x="965816" y="12688"/>
                  <a:pt x="1009769" y="38065"/>
                </a:cubicBezTo>
                <a:lnTo>
                  <a:pt x="1593493" y="375078"/>
                </a:lnTo>
                <a:cubicBezTo>
                  <a:pt x="1681401" y="425831"/>
                  <a:pt x="1735508" y="519549"/>
                  <a:pt x="1735508" y="621055"/>
                </a:cubicBezTo>
                <a:lnTo>
                  <a:pt x="1735508" y="1295082"/>
                </a:lnTo>
                <a:cubicBezTo>
                  <a:pt x="1735508" y="1396589"/>
                  <a:pt x="1681401" y="1490306"/>
                  <a:pt x="1593493" y="1541059"/>
                </a:cubicBezTo>
                <a:lnTo>
                  <a:pt x="1009769" y="1878072"/>
                </a:lnTo>
                <a:cubicBezTo>
                  <a:pt x="921862" y="1928825"/>
                  <a:pt x="813646" y="1928825"/>
                  <a:pt x="725739" y="1878072"/>
                </a:cubicBezTo>
                <a:lnTo>
                  <a:pt x="142016" y="1541059"/>
                </a:lnTo>
                <a:cubicBezTo>
                  <a:pt x="54108" y="1490306"/>
                  <a:pt x="0" y="1396589"/>
                  <a:pt x="0" y="1295082"/>
                </a:cubicBezTo>
                <a:lnTo>
                  <a:pt x="0" y="621055"/>
                </a:lnTo>
                <a:cubicBezTo>
                  <a:pt x="0" y="519549"/>
                  <a:pt x="54108" y="425831"/>
                  <a:pt x="142016" y="375078"/>
                </a:cubicBezTo>
                <a:lnTo>
                  <a:pt x="725739" y="38065"/>
                </a:lnTo>
                <a:cubicBezTo>
                  <a:pt x="769693" y="12688"/>
                  <a:pt x="818724" y="0"/>
                  <a:pt x="867754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814931" y="1395181"/>
            <a:ext cx="512230" cy="4591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705280" y="4245040"/>
            <a:ext cx="731532" cy="614226"/>
          </a:xfrm>
          <a:prstGeom prst="upArrow">
            <a:avLst>
              <a:gd name="adj1" fmla="val 69703"/>
              <a:gd name="adj2" fmla="val 52020"/>
            </a:avLst>
          </a:prstGeom>
          <a:gradFill>
            <a:gsLst>
              <a:gs pos="0">
                <a:schemeClr val="accent2"/>
              </a:gs>
              <a:gs pos="83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061194" y="2085278"/>
            <a:ext cx="2019705" cy="21339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发展新质生产力，最终是为了满足人民对美好生活的向往，是“为人民服务”宗旨的时代体现。科技的进步让人们的生活更加美好，体现了科技发展的根本目的。</a:t>
            </a:r>
            <a:endParaRPr kumimoji="1"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alphaModFix/>
          </a:blip>
          <a:srcRect t="4884" b="4884"/>
          <a:stretch>
            <a:fillRect/>
          </a:stretch>
        </p:blipFill>
        <p:spPr>
          <a:xfrm>
            <a:off x="191430" y="4847635"/>
            <a:ext cx="3827337" cy="1935450"/>
          </a:xfrm>
          <a:custGeom>
            <a:avLst/>
            <a:gdLst>
              <a:gd name="connsiteX0" fmla="*/ 0 w 12192000"/>
              <a:gd name="connsiteY0" fmla="*/ 0 h 1382708"/>
              <a:gd name="connsiteX1" fmla="*/ 12192000 w 12192000"/>
              <a:gd name="connsiteY1" fmla="*/ 0 h 1382708"/>
              <a:gd name="connsiteX2" fmla="*/ 12192000 w 12192000"/>
              <a:gd name="connsiteY2" fmla="*/ 1382708 h 1382708"/>
              <a:gd name="connsiteX3" fmla="*/ 0 w 12192000"/>
              <a:gd name="connsiteY3" fmla="*/ 1382708 h 1382708"/>
            </a:gdLst>
            <a:ahLst/>
            <a:cxnLst/>
            <a:rect l="l" t="t" r="r" b="b"/>
            <a:pathLst>
              <a:path w="12192000" h="1382708">
                <a:moveTo>
                  <a:pt x="0" y="0"/>
                </a:moveTo>
                <a:lnTo>
                  <a:pt x="12192000" y="0"/>
                </a:lnTo>
                <a:lnTo>
                  <a:pt x="12192000" y="1382708"/>
                </a:lnTo>
                <a:lnTo>
                  <a:pt x="0" y="138270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alphaModFix/>
          </a:blip>
          <a:srcRect t="4884" b="4884"/>
          <a:stretch>
            <a:fillRect/>
          </a:stretch>
        </p:blipFill>
        <p:spPr>
          <a:xfrm>
            <a:off x="4182332" y="4847635"/>
            <a:ext cx="3827337" cy="1935450"/>
          </a:xfrm>
          <a:custGeom>
            <a:avLst/>
            <a:gdLst>
              <a:gd name="connsiteX0" fmla="*/ 0 w 12192000"/>
              <a:gd name="connsiteY0" fmla="*/ 0 h 1382708"/>
              <a:gd name="connsiteX1" fmla="*/ 12192000 w 12192000"/>
              <a:gd name="connsiteY1" fmla="*/ 0 h 1382708"/>
              <a:gd name="connsiteX2" fmla="*/ 12192000 w 12192000"/>
              <a:gd name="connsiteY2" fmla="*/ 1382708 h 1382708"/>
              <a:gd name="connsiteX3" fmla="*/ 0 w 12192000"/>
              <a:gd name="connsiteY3" fmla="*/ 1382708 h 1382708"/>
            </a:gdLst>
            <a:ahLst/>
            <a:cxnLst/>
            <a:rect l="l" t="t" r="r" b="b"/>
            <a:pathLst>
              <a:path w="12192000" h="1382708">
                <a:moveTo>
                  <a:pt x="0" y="0"/>
                </a:moveTo>
                <a:lnTo>
                  <a:pt x="12192000" y="0"/>
                </a:lnTo>
                <a:lnTo>
                  <a:pt x="12192000" y="1382708"/>
                </a:lnTo>
                <a:lnTo>
                  <a:pt x="0" y="138270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>
            <a:alphaModFix/>
          </a:blip>
          <a:srcRect t="4884" b="4884"/>
          <a:stretch>
            <a:fillRect/>
          </a:stretch>
        </p:blipFill>
        <p:spPr>
          <a:xfrm>
            <a:off x="8173234" y="4847635"/>
            <a:ext cx="3827337" cy="1935450"/>
          </a:xfrm>
          <a:custGeom>
            <a:avLst/>
            <a:gdLst>
              <a:gd name="connsiteX0" fmla="*/ 0 w 12192000"/>
              <a:gd name="connsiteY0" fmla="*/ 0 h 1382708"/>
              <a:gd name="connsiteX1" fmla="*/ 12192000 w 12192000"/>
              <a:gd name="connsiteY1" fmla="*/ 0 h 1382708"/>
              <a:gd name="connsiteX2" fmla="*/ 12192000 w 12192000"/>
              <a:gd name="connsiteY2" fmla="*/ 1382708 h 1382708"/>
              <a:gd name="connsiteX3" fmla="*/ 0 w 12192000"/>
              <a:gd name="connsiteY3" fmla="*/ 1382708 h 1382708"/>
            </a:gdLst>
            <a:ahLst/>
            <a:cxnLst/>
            <a:rect l="l" t="t" r="r" b="b"/>
            <a:pathLst>
              <a:path w="12192000" h="1382708">
                <a:moveTo>
                  <a:pt x="0" y="0"/>
                </a:moveTo>
                <a:lnTo>
                  <a:pt x="12192000" y="0"/>
                </a:lnTo>
                <a:lnTo>
                  <a:pt x="12192000" y="1382708"/>
                </a:lnTo>
                <a:lnTo>
                  <a:pt x="0" y="138270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6" name="标题 1"/>
          <p:cNvSpPr txBox="1"/>
          <p:nvPr/>
        </p:nvSpPr>
        <p:spPr>
          <a:xfrm>
            <a:off x="6999495" y="4245040"/>
            <a:ext cx="731532" cy="614226"/>
          </a:xfrm>
          <a:prstGeom prst="upArrow">
            <a:avLst>
              <a:gd name="adj1" fmla="val 69703"/>
              <a:gd name="adj2" fmla="val 52020"/>
            </a:avLst>
          </a:prstGeom>
          <a:gradFill>
            <a:gsLst>
              <a:gs pos="0">
                <a:schemeClr val="accent1">
                  <a:alpha val="73000"/>
                </a:schemeClr>
              </a:gs>
              <a:gs pos="83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2064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案例三：AI赋能美好生活，让人民更“幸福”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85098" y="332105"/>
            <a:ext cx="373702" cy="37370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rgbClr val="000000">
                <a:alpha val="100000"/>
              </a:srgbClr>
            </a:solidFill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81990" y="-126206"/>
            <a:ext cx="179918" cy="697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AD0C2A"/>
      </a:accent1>
      <a:accent2>
        <a:srgbClr val="FFC000"/>
      </a:accent2>
      <a:accent3>
        <a:srgbClr val="D0052C"/>
      </a:accent3>
      <a:accent4>
        <a:srgbClr val="DD6E83"/>
      </a:accent4>
      <a:accent5>
        <a:srgbClr val="ED8EA0"/>
      </a:accent5>
      <a:accent6>
        <a:srgbClr val="FDAFBE"/>
      </a:accent6>
      <a:hlink>
        <a:srgbClr val="0563C1"/>
      </a:hlink>
      <a:folHlink>
        <a:srgbClr val="954D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571</Words>
  <Application>Microsoft Office PowerPoint</Application>
  <PresentationFormat>宽屏</PresentationFormat>
  <Paragraphs>83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Source Han Sans CN Normal</vt:lpstr>
      <vt:lpstr>OPPOSans H</vt:lpstr>
      <vt:lpstr>Arial</vt:lpstr>
      <vt:lpstr>OPPOSans B</vt:lpstr>
      <vt:lpstr>Source Han Sans CN Bold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盛 华</cp:lastModifiedBy>
  <cp:revision>9</cp:revision>
  <dcterms:modified xsi:type="dcterms:W3CDTF">2025-06-10T12:44:28Z</dcterms:modified>
</cp:coreProperties>
</file>